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68" r:id="rId3"/>
    <p:sldId id="256" r:id="rId4"/>
    <p:sldId id="257" r:id="rId5"/>
    <p:sldId id="258" r:id="rId6"/>
    <p:sldId id="259" r:id="rId7"/>
    <p:sldId id="267" r:id="rId8"/>
    <p:sldId id="260" r:id="rId9"/>
    <p:sldId id="261" r:id="rId10"/>
    <p:sldId id="262" r:id="rId11"/>
    <p:sldId id="263" r:id="rId12"/>
    <p:sldId id="266" r:id="rId13"/>
  </p:sldIdLst>
  <p:sldSz cx="24384000" cy="13716000"/>
  <p:notesSz cx="6858000" cy="9144000"/>
  <p:custDataLst>
    <p:tags r:id="rId18"/>
  </p:custData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05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 panose="02000806000000020004"/>
      </a:defRPr>
    </a:lvl1pPr>
    <a:lvl2pPr marL="0" marR="0" indent="0" algn="ctr" defTabSz="82105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 panose="02000806000000020004"/>
      </a:defRPr>
    </a:lvl2pPr>
    <a:lvl3pPr marL="0" marR="0" indent="0" algn="ctr" defTabSz="82105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 panose="02000806000000020004"/>
      </a:defRPr>
    </a:lvl3pPr>
    <a:lvl4pPr marL="0" marR="0" indent="0" algn="ctr" defTabSz="82105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 panose="02000806000000020004"/>
      </a:defRPr>
    </a:lvl4pPr>
    <a:lvl5pPr marL="0" marR="0" indent="0" algn="ctr" defTabSz="82105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 panose="02000806000000020004"/>
      </a:defRPr>
    </a:lvl5pPr>
    <a:lvl6pPr marL="0" marR="0" indent="0" algn="ctr" defTabSz="82105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 panose="02000806000000020004"/>
      </a:defRPr>
    </a:lvl6pPr>
    <a:lvl7pPr marL="0" marR="0" indent="0" algn="ctr" defTabSz="82105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 panose="02000806000000020004"/>
      </a:defRPr>
    </a:lvl7pPr>
    <a:lvl8pPr marL="0" marR="0" indent="0" algn="ctr" defTabSz="82105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 panose="02000806000000020004"/>
      </a:defRPr>
    </a:lvl8pPr>
    <a:lvl9pPr marL="0" marR="0" indent="0" algn="ctr" defTabSz="82105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 panose="020008060000000200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4C3C2611-4C71-4FC5-86AE-919BDF0F9419}" styleName="">
    <a:wholeTbl>
      <a:tcTxStyle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  <a:fill>
          <a:solidFill>
            <a:srgbClr val="E3E5E8"/>
          </a:solidFill>
        </a:fill>
      </a:tcStyle>
    </a:band2H>
    <a:firstCol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16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806000000020004"/>
      </a:defRPr>
    </a:lvl1pPr>
    <a:lvl2pPr indent="2286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806000000020004"/>
      </a:defRPr>
    </a:lvl2pPr>
    <a:lvl3pPr indent="4572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806000000020004"/>
      </a:defRPr>
    </a:lvl3pPr>
    <a:lvl4pPr indent="6858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806000000020004"/>
      </a:defRPr>
    </a:lvl4pPr>
    <a:lvl5pPr indent="9144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806000000020004"/>
      </a:defRPr>
    </a:lvl5pPr>
    <a:lvl6pPr indent="11430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806000000020004"/>
      </a:defRPr>
    </a:lvl6pPr>
    <a:lvl7pPr indent="13716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806000000020004"/>
      </a:defRPr>
    </a:lvl7pPr>
    <a:lvl8pPr indent="16002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806000000020004"/>
      </a:defRPr>
    </a:lvl8pPr>
    <a:lvl9pPr indent="18288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806000000020004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4833937" y="2303858"/>
            <a:ext cx="14716127" cy="4643440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12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33937" y="7072310"/>
            <a:ext cx="14716127" cy="158949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图像"/>
          <p:cNvSpPr>
            <a:spLocks noGrp="1"/>
          </p:cNvSpPr>
          <p:nvPr>
            <p:ph type="pic" sz="half" idx="13"/>
          </p:nvPr>
        </p:nvSpPr>
        <p:spPr>
          <a:xfrm>
            <a:off x="5307210" y="892967"/>
            <a:ext cx="13751721" cy="832247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21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4833937" y="9447609"/>
            <a:ext cx="14716127" cy="2000258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22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33937" y="11519296"/>
            <a:ext cx="14716127" cy="1589493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3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35818" y="13001625"/>
            <a:ext cx="494505" cy="51116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4833937" y="4536280"/>
            <a:ext cx="14716127" cy="4643440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31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图像"/>
          <p:cNvSpPr>
            <a:spLocks noGrp="1"/>
          </p:cNvSpPr>
          <p:nvPr>
            <p:ph type="pic" sz="half" idx="13"/>
          </p:nvPr>
        </p:nvSpPr>
        <p:spPr>
          <a:xfrm>
            <a:off x="12495609" y="892967"/>
            <a:ext cx="7500945" cy="1157287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39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4387453" y="892967"/>
            <a:ext cx="7500940" cy="5607847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标题文本</a:t>
            </a:r>
          </a:p>
        </p:txBody>
      </p:sp>
      <p:sp>
        <p:nvSpPr>
          <p:cNvPr id="40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387453" y="6697264"/>
            <a:ext cx="7500940" cy="576858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1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标题文本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49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标题文本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7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4387453" y="3661171"/>
            <a:ext cx="15609094" cy="8840394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图像"/>
          <p:cNvSpPr>
            <a:spLocks noGrp="1"/>
          </p:cNvSpPr>
          <p:nvPr>
            <p:ph type="pic" sz="quarter" idx="13"/>
          </p:nvPr>
        </p:nvSpPr>
        <p:spPr>
          <a:xfrm>
            <a:off x="12495609" y="3661171"/>
            <a:ext cx="7500945" cy="884039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66" name="标题文本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67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387453" y="3661171"/>
            <a:ext cx="7500940" cy="8840394"/>
          </a:xfrm>
          <a:prstGeom prst="rect">
            <a:avLst/>
          </a:prstGeom>
        </p:spPr>
        <p:txBody>
          <a:bodyPr/>
          <a:lstStyle>
            <a:lvl1pPr marL="465455" indent="-465455">
              <a:spcBef>
                <a:spcPts val="4500"/>
              </a:spcBef>
              <a:defRPr sz="3800"/>
            </a:lvl1pPr>
            <a:lvl2pPr marL="808355" indent="-465455">
              <a:spcBef>
                <a:spcPts val="4500"/>
              </a:spcBef>
              <a:defRPr sz="3800"/>
            </a:lvl2pPr>
            <a:lvl3pPr marL="1151255" indent="-465455">
              <a:spcBef>
                <a:spcPts val="4500"/>
              </a:spcBef>
              <a:defRPr sz="3800"/>
            </a:lvl3pPr>
            <a:lvl4pPr marL="1494155" indent="-465455">
              <a:spcBef>
                <a:spcPts val="4500"/>
              </a:spcBef>
              <a:defRPr sz="3800"/>
            </a:lvl4pPr>
            <a:lvl5pPr marL="1837055" indent="-465455">
              <a:spcBef>
                <a:spcPts val="4500"/>
              </a:spcBef>
              <a:defRPr sz="38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4387453" y="1785934"/>
            <a:ext cx="15609094" cy="10144130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6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图像"/>
          <p:cNvSpPr>
            <a:spLocks noGrp="1"/>
          </p:cNvSpPr>
          <p:nvPr>
            <p:ph type="pic" sz="quarter" idx="13"/>
          </p:nvPr>
        </p:nvSpPr>
        <p:spPr>
          <a:xfrm>
            <a:off x="12495609" y="7161609"/>
            <a:ext cx="7500945" cy="530424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84" name="图像"/>
          <p:cNvSpPr>
            <a:spLocks noGrp="1"/>
          </p:cNvSpPr>
          <p:nvPr>
            <p:ph type="pic" sz="quarter" idx="14"/>
          </p:nvPr>
        </p:nvSpPr>
        <p:spPr>
          <a:xfrm>
            <a:off x="12504353" y="1250154"/>
            <a:ext cx="7500940" cy="530424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85" name="图像"/>
          <p:cNvSpPr>
            <a:spLocks noGrp="1"/>
          </p:cNvSpPr>
          <p:nvPr>
            <p:ph type="pic" sz="half" idx="15"/>
          </p:nvPr>
        </p:nvSpPr>
        <p:spPr>
          <a:xfrm>
            <a:off x="4387453" y="1250154"/>
            <a:ext cx="7500940" cy="1121569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86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33937" y="8947546"/>
            <a:ext cx="14716127" cy="660805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000" u="sng">
                <a:solidFill>
                  <a:srgbClr val="53585F"/>
                </a:solidFill>
              </a:defRPr>
            </a:lvl1pPr>
            <a:lvl2pPr marL="814705" indent="-370205" algn="ctr">
              <a:spcBef>
                <a:spcPts val="0"/>
              </a:spcBef>
              <a:defRPr sz="3000" u="sng">
                <a:solidFill>
                  <a:srgbClr val="53585F"/>
                </a:solidFill>
              </a:defRPr>
            </a:lvl2pPr>
            <a:lvl3pPr marL="1259205" indent="-370205" algn="ctr">
              <a:spcBef>
                <a:spcPts val="0"/>
              </a:spcBef>
              <a:defRPr sz="3000" u="sng">
                <a:solidFill>
                  <a:srgbClr val="53585F"/>
                </a:solidFill>
              </a:defRPr>
            </a:lvl3pPr>
            <a:lvl4pPr marL="1703705" indent="-370205" algn="ctr">
              <a:spcBef>
                <a:spcPts val="0"/>
              </a:spcBef>
              <a:defRPr sz="3000" u="sng">
                <a:solidFill>
                  <a:srgbClr val="53585F"/>
                </a:solidFill>
              </a:defRPr>
            </a:lvl4pPr>
            <a:lvl5pPr marL="2148205" indent="-370205" algn="ctr">
              <a:spcBef>
                <a:spcPts val="0"/>
              </a:spcBef>
              <a:defRPr sz="3000" u="sng">
                <a:solidFill>
                  <a:srgbClr val="53585F"/>
                </a:solidFill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94" name="矩形"/>
          <p:cNvSpPr>
            <a:spLocks noGrp="1"/>
          </p:cNvSpPr>
          <p:nvPr>
            <p:ph type="body" sz="quarter" idx="13"/>
          </p:nvPr>
        </p:nvSpPr>
        <p:spPr>
          <a:xfrm>
            <a:off x="4833937" y="6000353"/>
            <a:ext cx="14716130" cy="965208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9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图像"/>
          <p:cNvSpPr>
            <a:spLocks noGrp="1"/>
          </p:cNvSpPr>
          <p:nvPr>
            <p:ph type="pic" idx="13"/>
          </p:nvPr>
        </p:nvSpPr>
        <p:spPr>
          <a:xfrm>
            <a:off x="3048000" y="0"/>
            <a:ext cx="18288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10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>
            <a:spLocks noGrp="1"/>
          </p:cNvSpPr>
          <p:nvPr>
            <p:ph type="title"/>
          </p:nvPr>
        </p:nvSpPr>
        <p:spPr>
          <a:xfrm>
            <a:off x="4387453" y="625077"/>
            <a:ext cx="15609094" cy="3036095"/>
          </a:xfrm>
          <a:prstGeom prst="rect">
            <a:avLst/>
          </a:prstGeom>
          <a:ln w="12700">
            <a:miter lim="400000"/>
          </a:ln>
        </p:spPr>
        <p:txBody>
          <a:bodyPr lIns="71433" tIns="71433" rIns="71433" bIns="71433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/>
          </p:nvPr>
        </p:nvSpPr>
        <p:spPr>
          <a:xfrm>
            <a:off x="13610166" y="3962400"/>
            <a:ext cx="9550401" cy="9753600"/>
          </a:xfrm>
          <a:prstGeom prst="rect">
            <a:avLst/>
          </a:prstGeom>
          <a:ln w="12700">
            <a:miter lim="400000"/>
          </a:ln>
        </p:spPr>
        <p:txBody>
          <a:bodyPr lIns="71433" tIns="71433" rIns="71433" bIns="71433" anchor="ctr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35818" y="13010554"/>
            <a:ext cx="494505" cy="511167"/>
          </a:xfrm>
          <a:prstGeom prst="rect">
            <a:avLst/>
          </a:prstGeom>
          <a:ln w="12700">
            <a:miter lim="400000"/>
          </a:ln>
        </p:spPr>
        <p:txBody>
          <a:bodyPr wrap="none" lIns="71433" tIns="71433" rIns="71433" bIns="71433">
            <a:spAutoFit/>
          </a:bodyPr>
          <a:lstStyle>
            <a:lvl1pPr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617220" marR="0" indent="-617220" algn="l" defTabSz="821055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1061720" marR="0" indent="-617220" algn="l" defTabSz="821055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506220" marR="0" indent="-617220" algn="l" defTabSz="821055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1950720" marR="0" indent="-617220" algn="l" defTabSz="821055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2395220" marR="0" indent="-617220" algn="l" defTabSz="821055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2839720" marR="0" indent="-617220" algn="l" defTabSz="821055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3284220" marR="0" indent="-617220" algn="l" defTabSz="821055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3728720" marR="0" indent="-617220" algn="l" defTabSz="821055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4173220" marR="0" indent="-617220" algn="l" defTabSz="821055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.jpeg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.jpeg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jpeg"/><Relationship Id="rId2" Type="http://schemas.openxmlformats.org/officeDocument/2006/relationships/tags" Target="../tags/tag7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jpeg"/><Relationship Id="rId3" Type="http://schemas.openxmlformats.org/officeDocument/2006/relationships/tags" Target="../tags/tag9.xml"/><Relationship Id="rId2" Type="http://schemas.openxmlformats.org/officeDocument/2006/relationships/image" Target="../media/image4.jpeg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.jpeg"/><Relationship Id="rId2" Type="http://schemas.openxmlformats.org/officeDocument/2006/relationships/tags" Target="../tags/tag10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.jpeg"/><Relationship Id="rId2" Type="http://schemas.openxmlformats.org/officeDocument/2006/relationships/tags" Target="../tags/tag11.xm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.jpeg"/><Relationship Id="rId2" Type="http://schemas.openxmlformats.org/officeDocument/2006/relationships/tags" Target="../tags/tag12.xml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.jpeg"/><Relationship Id="rId2" Type="http://schemas.openxmlformats.org/officeDocument/2006/relationships/tags" Target="../tags/tag13.xml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.jpeg"/><Relationship Id="rId2" Type="http://schemas.openxmlformats.org/officeDocument/2006/relationships/tags" Target="../tags/tag14.xml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WechatIMG6.jpeg" descr="WechatIMG6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2" y="0"/>
            <a:ext cx="24382376" cy="137160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9" name="表格"/>
          <p:cNvGraphicFramePr/>
          <p:nvPr>
            <p:custDataLst>
              <p:tags r:id="rId1"/>
            </p:custDataLst>
          </p:nvPr>
        </p:nvGraphicFramePr>
        <p:xfrm>
          <a:off x="1447800" y="2332990"/>
          <a:ext cx="21489036" cy="4427220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5580539"/>
                <a:gridCol w="6607969"/>
                <a:gridCol w="3996372"/>
                <a:gridCol w="5304156"/>
              </a:tblGrid>
              <a:tr h="632460">
                <a:tc>
                  <a:txBody>
                    <a:bodyPr/>
                    <a:lstStyle/>
                    <a:p>
                      <a:pPr algn="l" defTabSz="266700" eaLnBrk="1" fontAlgn="auto" hangingPunct="1">
                        <a:lnSpc>
                          <a:spcPts val="2500"/>
                        </a:lnSpc>
                        <a:buNone/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 lang="zh-CN" sz="3000">
                          <a:solidFill>
                            <a:schemeClr val="tx1"/>
                          </a:solidFill>
                          <a:sym typeface="Helvetica Neue" panose="02000806000000020004"/>
                        </a:rPr>
                        <a:t>Company name</a:t>
                      </a:r>
                      <a:endParaRPr lang="zh-CN" sz="3000">
                        <a:solidFill>
                          <a:schemeClr val="tx1"/>
                        </a:solidFill>
                        <a:sym typeface="Helvetica Neue" panose="02000806000000020004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chemeClr val="tx1"/>
                      </a:solidFill>
                      <a:prstDash val="solid"/>
                      <a:miter lim="400000"/>
                    </a:lnL>
                    <a:lnR w="12700" cap="flat">
                      <a:solidFill>
                        <a:schemeClr val="tx1"/>
                      </a:solidFill>
                      <a:prstDash val="solid"/>
                      <a:miter lim="400000"/>
                    </a:lnR>
                    <a:lnT w="12700">
                      <a:solidFill>
                        <a:schemeClr val="tx1"/>
                      </a:solidFill>
                      <a:prstDash val="solid"/>
                      <a:miter lim="400000"/>
                    </a:lnT>
                    <a:lnB w="12700">
                      <a:solidFill>
                        <a:schemeClr val="tx1"/>
                      </a:solidFill>
                      <a:prstDash val="solid"/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p>
                      <a:pPr algn="l" defTabSz="266700" eaLnBrk="1" fontAlgn="auto" hangingPunct="1">
                        <a:lnSpc>
                          <a:spcPts val="2500"/>
                        </a:lnSpc>
                        <a:buNone/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R w="12700" cap="flat">
                      <a:solidFill>
                        <a:schemeClr val="tx1"/>
                      </a:solidFill>
                      <a:prstDash val="solid"/>
                      <a:miter lim="400000"/>
                    </a:lnR>
                    <a:lnT w="12700">
                      <a:solidFill>
                        <a:schemeClr val="tx1"/>
                      </a:solidFill>
                      <a:prstDash val="solid"/>
                      <a:miter lim="400000"/>
                    </a:lnT>
                    <a:lnB w="12700">
                      <a:solidFill>
                        <a:schemeClr val="tx1"/>
                      </a:solidFill>
                      <a:prstDash val="solid"/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 marL="50800" marR="50800" marT="50800" marB="50800" anchor="ctr" horzOverflow="overflow">
                    <a:lnT w="12700">
                      <a:solidFill>
                        <a:schemeClr val="tx1"/>
                      </a:solidFill>
                      <a:prstDash val="solid"/>
                      <a:miter lim="400000"/>
                    </a:lnT>
                    <a:lnB w="12700">
                      <a:solidFill>
                        <a:schemeClr val="tx1"/>
                      </a:solidFill>
                      <a:prstDash val="solid"/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 marL="50800" marR="50800" marT="50800" marB="50800" anchor="ctr" horzOverflow="overflow">
                    <a:lnL w="12700" cap="flat">
                      <a:solidFill>
                        <a:schemeClr val="tx1"/>
                      </a:solidFill>
                      <a:prstDash val="solid"/>
                      <a:miter lim="400000"/>
                    </a:lnL>
                    <a:lnR w="12700" cap="flat">
                      <a:solidFill>
                        <a:schemeClr val="tx1"/>
                      </a:solidFill>
                      <a:prstDash val="solid"/>
                      <a:miter lim="400000"/>
                    </a:lnR>
                    <a:lnT w="12700">
                      <a:solidFill>
                        <a:schemeClr val="tx1"/>
                      </a:solidFill>
                      <a:prstDash val="solid"/>
                      <a:miter lim="400000"/>
                    </a:lnT>
                    <a:lnB w="12700">
                      <a:solidFill>
                        <a:schemeClr val="tx1"/>
                      </a:solidFill>
                      <a:prstDash val="solid"/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632460">
                <a:tc>
                  <a:txBody>
                    <a:bodyPr/>
                    <a:p>
                      <a:pPr algn="l" defTabSz="266700" eaLnBrk="1" fontAlgn="auto" hangingPunct="1">
                        <a:lnSpc>
                          <a:spcPts val="2500"/>
                        </a:lnSpc>
                        <a:buNone/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 lang="en-US" altLang="zh-CN" sz="3000">
                          <a:solidFill>
                            <a:schemeClr val="tx1"/>
                          </a:solidFill>
                          <a:sym typeface="等线" panose="02010600030101010101" charset="-122"/>
                        </a:rPr>
                        <a:t>P</a:t>
                      </a:r>
                      <a:r>
                        <a:rPr lang="zh-CN" sz="3000">
                          <a:solidFill>
                            <a:schemeClr val="tx1"/>
                          </a:solidFill>
                          <a:sym typeface="等线" panose="02010600030101010101" charset="-122"/>
                        </a:rPr>
                        <a:t>roduct name</a:t>
                      </a:r>
                      <a:endParaRPr lang="zh-CN" sz="3000">
                        <a:solidFill>
                          <a:schemeClr val="tx1"/>
                        </a:solidFill>
                        <a:sym typeface="等线" panose="02010600030101010101" charset="-122"/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chemeClr val="tx1"/>
                      </a:solidFill>
                      <a:prstDash val="solid"/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p>
                      <a:pPr algn="l" defTabSz="266700" eaLnBrk="1" fontAlgn="auto" hangingPunct="1">
                        <a:lnSpc>
                          <a:spcPts val="2500"/>
                        </a:lnSpc>
                        <a:buNone/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chemeClr val="tx1"/>
                      </a:solidFill>
                      <a:prstDash val="solid"/>
                      <a:miter lim="400000"/>
                    </a:lnT>
                    <a:lnB w="12700">
                      <a:solidFill>
                        <a:schemeClr val="tx1"/>
                      </a:solidFill>
                      <a:prstDash val="solid"/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chemeClr val="tx1"/>
                      </a:solidFill>
                      <a:prstDash val="solid"/>
                      <a:miter lim="400000"/>
                    </a:lnT>
                    <a:lnB w="12700">
                      <a:solidFill>
                        <a:schemeClr val="tx1"/>
                      </a:solidFill>
                      <a:prstDash val="solid"/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chemeClr val="tx1"/>
                      </a:solidFill>
                      <a:prstDash val="solid"/>
                      <a:miter lim="400000"/>
                    </a:lnT>
                    <a:lnB w="12700">
                      <a:solidFill>
                        <a:schemeClr val="tx1"/>
                      </a:solidFill>
                      <a:prstDash val="solid"/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632460">
                <a:tc>
                  <a:txBody>
                    <a:bodyPr/>
                    <a:lstStyle/>
                    <a:p>
                      <a:pPr algn="l" defTabSz="266700" eaLnBrk="1" fontAlgn="auto" hangingPunct="1">
                        <a:lnSpc>
                          <a:spcPts val="2500"/>
                        </a:lnSpc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Department name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chemeClr val="tx1"/>
                      </a:solidFill>
                      <a:prstDash val="solid"/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 defTabSz="266700" eaLnBrk="1" fontAlgn="auto" hangingPunct="1">
                        <a:lnSpc>
                          <a:spcPts val="2500"/>
                        </a:lnSpc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chemeClr val="tx1"/>
                      </a:solidFill>
                      <a:prstDash val="solid"/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>
                    <a:lnT w="12700">
                      <a:solidFill>
                        <a:schemeClr val="tx1"/>
                      </a:solidFill>
                      <a:prstDash val="solid"/>
                      <a:miter lim="400000"/>
                    </a:lnT>
                  </a:tcPr>
                </a:tc>
                <a:tc hMerge="1">
                  <a:tcPr>
                    <a:lnT w="12700">
                      <a:solidFill>
                        <a:schemeClr val="tx1"/>
                      </a:solidFill>
                      <a:prstDash val="solid"/>
                      <a:miter lim="400000"/>
                    </a:lnT>
                  </a:tcPr>
                </a:tc>
              </a:tr>
              <a:tr h="632460">
                <a:tc>
                  <a:txBody>
                    <a:bodyPr/>
                    <a:lstStyle/>
                    <a:p>
                      <a:pPr algn="l" defTabSz="266700" eaLnBrk="1" fontAlgn="auto" hangingPunct="1">
                        <a:lnSpc>
                          <a:spcPts val="2500"/>
                        </a:lnSpc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Industry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 defTabSz="266700" eaLnBrk="1" fontAlgn="auto" hangingPunct="1">
                        <a:lnSpc>
                          <a:spcPts val="2500"/>
                        </a:lnSpc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632460">
                <a:tc>
                  <a:txBody>
                    <a:bodyPr/>
                    <a:lstStyle/>
                    <a:p>
                      <a:pPr algn="l" defTabSz="266700" eaLnBrk="1" fontAlgn="auto" hangingPunct="1">
                        <a:lnSpc>
                          <a:spcPts val="2500"/>
                        </a:lnSpc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Main product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 defTabSz="266700" eaLnBrk="1" fontAlgn="auto" hangingPunct="1">
                        <a:lnSpc>
                          <a:spcPts val="2500"/>
                        </a:lnSpc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632460">
                <a:tc>
                  <a:txBody>
                    <a:bodyPr/>
                    <a:lstStyle/>
                    <a:p>
                      <a:pPr algn="l" defTabSz="266700" eaLnBrk="1" fontAlgn="auto" hangingPunct="1">
                        <a:lnSpc>
                          <a:spcPts val="2500"/>
                        </a:lnSpc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Office address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 defTabSz="266700" eaLnBrk="1" fontAlgn="auto" hangingPunct="1">
                        <a:lnSpc>
                          <a:spcPts val="2500"/>
                        </a:lnSpc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632460">
                <a:tc>
                  <a:txBody>
                    <a:bodyPr/>
                    <a:lstStyle/>
                    <a:p>
                      <a:pPr algn="l" defTabSz="266700" eaLnBrk="1" fontAlgn="auto" hangingPunct="1">
                        <a:lnSpc>
                          <a:spcPts val="2500"/>
                        </a:lnSpc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Website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 eaLnBrk="1" fontAlgn="auto" hangingPunct="1">
                        <a:lnSpc>
                          <a:spcPts val="2500"/>
                        </a:lnSpc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 eaLnBrk="1" fontAlgn="auto" hangingPunct="1">
                        <a:lnSpc>
                          <a:spcPts val="2500"/>
                        </a:lnSpc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Postal Code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 eaLnBrk="1" fontAlgn="auto" hangingPunct="1">
                        <a:lnSpc>
                          <a:spcPts val="2500"/>
                        </a:lnSpc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0" name="表格"/>
          <p:cNvGraphicFramePr/>
          <p:nvPr>
            <p:custDataLst>
              <p:tags r:id="rId2"/>
            </p:custDataLst>
          </p:nvPr>
        </p:nvGraphicFramePr>
        <p:xfrm>
          <a:off x="1450975" y="6861175"/>
          <a:ext cx="21482685" cy="4988560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501015"/>
                <a:gridCol w="2002790"/>
                <a:gridCol w="2045335"/>
                <a:gridCol w="1205865"/>
                <a:gridCol w="3497580"/>
                <a:gridCol w="2131060"/>
                <a:gridCol w="3837305"/>
                <a:gridCol w="1456055"/>
                <a:gridCol w="4805680"/>
              </a:tblGrid>
              <a:tr h="212400">
                <a:tc gridSpan="9">
                  <a:txBody>
                    <a:bodyPr/>
                    <a:lstStyle/>
                    <a:p>
                      <a:pPr algn="l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 sz="3000">
                          <a:solidFill>
                            <a:schemeClr val="tx1"/>
                          </a:solidFill>
                          <a:sym typeface="+mn-ea"/>
                        </a:rPr>
                        <a:t>Applicant</a:t>
                      </a:r>
                      <a:r>
                        <a:rPr lang="en-US" sz="3000">
                          <a:solidFill>
                            <a:schemeClr val="tx1"/>
                          </a:solidFill>
                          <a:sym typeface="+mn-ea"/>
                        </a:rPr>
                        <a:t>s, up to 6 people, will be reflected on the finalist/award certificates</a:t>
                      </a:r>
                      <a:r>
                        <a:rPr sz="3000">
                          <a:solidFill>
                            <a:schemeClr val="tx1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Helvetica" panose="020B0604020202030204"/>
                        </a:rPr>
                        <a:t>	</a:t>
                      </a:r>
                      <a:r>
                        <a:rPr sz="2400">
                          <a:solidFill>
                            <a:schemeClr val="tx1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Helvetica" panose="020B0604020202030204"/>
                        </a:rPr>
                        <a:t>				</a:t>
                      </a:r>
                      <a:endParaRPr sz="2400">
                        <a:solidFill>
                          <a:schemeClr val="tx1"/>
                        </a:solidFill>
                        <a:uFillTx/>
                        <a:latin typeface="+mj-lt"/>
                        <a:ea typeface="+mj-ea"/>
                        <a:cs typeface="+mj-cs"/>
                        <a:sym typeface="Helvetica" panose="020B0604020202030204"/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12400">
                <a:tc>
                  <a:txBody>
                    <a:bodyPr/>
                    <a:lstStyle/>
                    <a:p>
                      <a:pPr defTabSz="266700">
                        <a:defRPr sz="1800"/>
                      </a:pPr>
                      <a:r>
                        <a:rPr sz="3000"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rPr>
                        <a:t>1</a:t>
                      </a:r>
                      <a:endParaRPr sz="3000">
                        <a:solidFill>
                          <a:schemeClr val="tx1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  <a:sym typeface="等线" panose="02010600030101010101" charset="-122"/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Name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Post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Phone number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E-Mail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212400">
                <a:tc>
                  <a:txBody>
                    <a:bodyPr/>
                    <a:lstStyle/>
                    <a:p>
                      <a:pPr defTabSz="266700">
                        <a:defRPr sz="1800"/>
                      </a:pPr>
                      <a:r>
                        <a:rPr sz="3000"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rPr>
                        <a:t>2</a:t>
                      </a:r>
                      <a:endParaRPr sz="3000">
                        <a:solidFill>
                          <a:schemeClr val="tx1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  <a:sym typeface="等线" panose="02010600030101010101" charset="-122"/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Name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Post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Phone number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E-Mail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212400">
                <a:tc>
                  <a:txBody>
                    <a:bodyPr/>
                    <a:lstStyle/>
                    <a:p>
                      <a:pPr defTabSz="266700">
                        <a:defRPr sz="1800"/>
                      </a:pPr>
                      <a:r>
                        <a:rPr sz="3000"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rPr>
                        <a:t>3</a:t>
                      </a:r>
                      <a:endParaRPr sz="3000">
                        <a:solidFill>
                          <a:schemeClr val="tx1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  <a:sym typeface="等线" panose="02010600030101010101" charset="-122"/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Name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Post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Phone number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E-Mail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212400">
                <a:tc gridSpan="2">
                  <a:txBody>
                    <a:bodyPr/>
                    <a:lstStyle/>
                    <a:p>
                      <a:pPr defTabSz="266700">
                        <a:defRPr sz="1800"/>
                      </a:pPr>
                      <a:r>
                        <a:rPr sz="3000"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rPr>
                        <a:t>Contact name</a:t>
                      </a:r>
                      <a:endParaRPr sz="3000">
                        <a:solidFill>
                          <a:schemeClr val="tx1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  <a:sym typeface="等线" panose="02010600030101010101" charset="-122"/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Post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Phone number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E-</a:t>
                      </a:r>
                      <a:r>
                        <a:rPr>
                          <a:solidFill>
                            <a:schemeClr val="tx1"/>
                          </a:solidFill>
                        </a:rPr>
                        <a:t>Mail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23" name="CMF DESIGN AWARD APPLICATION FORM"/>
          <p:cNvSpPr txBox="1"/>
          <p:nvPr/>
        </p:nvSpPr>
        <p:spPr>
          <a:xfrm>
            <a:off x="6423978" y="920714"/>
            <a:ext cx="11536680" cy="819150"/>
          </a:xfrm>
          <a:prstGeom prst="rect">
            <a:avLst/>
          </a:prstGeom>
          <a:ln w="12700">
            <a:miter lim="400000"/>
          </a:ln>
        </p:spPr>
        <p:txBody>
          <a:bodyPr wrap="none" lIns="71433" tIns="71433" rIns="71433" bIns="71433" anchor="ctr">
            <a:spAutoFit/>
          </a:bodyPr>
          <a:lstStyle>
            <a:lvl1pPr algn="l">
              <a:defRPr sz="3800">
                <a:solidFill>
                  <a:srgbClr val="A7A7A7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sz="4400">
                <a:solidFill>
                  <a:schemeClr val="tx1"/>
                </a:solidFill>
              </a:rPr>
              <a:t>CMF DESIGN AWARD APPLICATION FORM</a:t>
            </a:r>
            <a:endParaRPr sz="4400">
              <a:solidFill>
                <a:schemeClr val="tx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47800" y="11628756"/>
            <a:ext cx="21485225" cy="2065655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71433" tIns="71433" rIns="71433" bIns="71433" numCol="1" spcCol="38100" rtlCol="0" anchor="ctr" forceAA="0">
            <a:spAutoFit/>
          </a:bodyPr>
          <a:lstStyle/>
          <a:p>
            <a:pPr marL="0" marR="0" indent="0" algn="l" defTabSz="821055" rtl="0" eaLnBrk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3000">
                <a:latin typeface="等线" panose="02010600030101010101" charset="-122"/>
                <a:ea typeface="等线" panose="02010600030101010101" charset="-122"/>
                <a:sym typeface="+mn-ea"/>
              </a:rPr>
              <a:t>     ☐  </a:t>
            </a:r>
            <a:r>
              <a:rPr lang="zh-CN" sz="3000">
                <a:latin typeface="等线" panose="02010600030101010101" charset="-122"/>
                <a:ea typeface="等线" panose="02010600030101010101" charset="-122"/>
                <a:sym typeface="+mn-ea"/>
              </a:rPr>
              <a:t>Listed works</a:t>
            </a:r>
            <a:r>
              <a:rPr lang="zh-CN" sz="3000">
                <a:latin typeface="等线" panose="02010600030101010101" charset="-122"/>
                <a:ea typeface="等线" panose="02010600030101010101" charset="-122"/>
                <a:sym typeface="+mn-ea"/>
              </a:rPr>
              <a:t>             </a:t>
            </a:r>
            <a:r>
              <a:rPr lang="en-US" sz="3000">
                <a:latin typeface="等线" panose="02010600030101010101" charset="-122"/>
                <a:ea typeface="等线" panose="02010600030101010101" charset="-122"/>
                <a:sym typeface="+mn-ea"/>
              </a:rPr>
              <a:t>☐</a:t>
            </a:r>
            <a:r>
              <a:rPr lang="zh-CN" sz="3000">
                <a:latin typeface="等线" panose="02010600030101010101" charset="-122"/>
                <a:ea typeface="等线" panose="02010600030101010101" charset="-122"/>
                <a:sym typeface="+mn-ea"/>
              </a:rPr>
              <a:t>  Unlisted works</a:t>
            </a:r>
            <a:endParaRPr lang="zh-CN" sz="3000">
              <a:latin typeface="等线" panose="02010600030101010101" charset="-122"/>
              <a:ea typeface="等线" panose="02010600030101010101" charset="-122"/>
              <a:sym typeface="+mn-ea"/>
            </a:endParaRPr>
          </a:p>
          <a:p>
            <a:pPr marL="0" marR="0" indent="0" algn="l" defTabSz="821055" rtl="0" eaLnBrk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Helvetica Neue" panose="02000806000000020004"/>
              </a:rPr>
              <a:t>*</a:t>
            </a:r>
            <a:r>
              <a:rPr kumimoji="0" lang="zh-CN" altLang="en-US" sz="2400" b="1" i="0" u="none" strike="noStrike" cap="none" spc="0" normalizeH="0" baseline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Helvetica Neue" panose="02000806000000020004"/>
              </a:rPr>
              <a:t>Before the final review, the unlisted works can be kept confidential (please specify). If there is no remarks, the works </a:t>
            </a:r>
            <a:r>
              <a:rPr kumimoji="0" lang="en-US" altLang="zh-CN" sz="2400" b="1" i="0" u="none" strike="noStrike" cap="none" spc="0" normalizeH="0" baseline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Helvetica Neue" panose="02000806000000020004"/>
              </a:rPr>
              <a:t>would</a:t>
            </a:r>
            <a:r>
              <a:rPr kumimoji="0" lang="zh-CN" altLang="en-US" sz="2400" b="1" i="0" u="none" strike="noStrike" cap="none" spc="0" normalizeH="0" baseline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Helvetica Neue" panose="02000806000000020004"/>
              </a:rPr>
              <a:t> be displayed publicly by default, including but not limited to pictures and texts. After the final evaluation, all works will no longer be </a:t>
            </a:r>
            <a:r>
              <a:rPr lang="zh-CN" altLang="en-US" sz="24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Helvetica Neue" panose="02000806000000020004"/>
              </a:rPr>
              <a:t>kept confidential</a:t>
            </a:r>
            <a:r>
              <a:rPr kumimoji="0" lang="zh-CN" altLang="en-US" sz="2400" b="1" i="0" u="none" strike="noStrike" cap="none" spc="0" normalizeH="0" baseline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Helvetica Neue" panose="02000806000000020004"/>
              </a:rPr>
              <a:t>.</a:t>
            </a:r>
            <a:endParaRPr kumimoji="0" lang="zh-CN" altLang="en-US" sz="2400" b="1" i="0" u="none" strike="noStrike" cap="none" spc="0" normalizeH="0" baseline="0">
              <a:solidFill>
                <a:srgbClr val="FF0000"/>
              </a:solidFill>
              <a:latin typeface="等线" panose="02010600030101010101" charset="-122"/>
              <a:ea typeface="等线" panose="02010600030101010101" charset="-122"/>
              <a:sym typeface="Helvetica Neue" panose="02000806000000020004"/>
            </a:endParaRPr>
          </a:p>
        </p:txBody>
      </p:sp>
      <p:pic>
        <p:nvPicPr>
          <p:cNvPr id="3" name="图片 2" descr="【国际CMF设计奖】-RGB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2112605" y="399415"/>
            <a:ext cx="1890000" cy="1890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5" name="表格"/>
          <p:cNvGraphicFramePr/>
          <p:nvPr>
            <p:custDataLst>
              <p:tags r:id="rId1"/>
            </p:custDataLst>
          </p:nvPr>
        </p:nvGraphicFramePr>
        <p:xfrm>
          <a:off x="1447541" y="2705811"/>
          <a:ext cx="21313343" cy="5022927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5761452"/>
                <a:gridCol w="4620414"/>
                <a:gridCol w="6983365"/>
                <a:gridCol w="3948112"/>
              </a:tblGrid>
              <a:tr h="717561">
                <a:tc>
                  <a:txBody>
                    <a:bodyPr/>
                    <a:lstStyle/>
                    <a:p>
                      <a:pPr algn="l" defTabSz="457200">
                        <a:defRPr sz="3000">
                          <a:solidFill>
                            <a:srgbClr val="333333"/>
                          </a:solidFill>
                          <a:sym typeface="Helvetica" panose="020B0604020202030204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Special VAT invoice</a:t>
                      </a:r>
                      <a:endParaRPr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DDDDDD"/>
                      </a:solidFill>
                      <a:miter lim="400000"/>
                    </a:lnL>
                    <a:lnR w="12700">
                      <a:solidFill>
                        <a:srgbClr val="DDDDDD"/>
                      </a:solidFill>
                      <a:miter lim="400000"/>
                    </a:lnR>
                    <a:lnT w="254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solidFill>
                            <a:srgbClr val="A7A7A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DDDDD"/>
                      </a:solidFill>
                      <a:miter lim="400000"/>
                    </a:lnL>
                    <a:lnR w="12700">
                      <a:solidFill>
                        <a:srgbClr val="DDDDDD"/>
                      </a:solidFill>
                      <a:miter lim="400000"/>
                    </a:lnR>
                    <a:lnT w="254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3000">
                          <a:sym typeface="Helvetica" panose="020B0604020202030204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General VAT invoice</a:t>
                      </a:r>
                      <a:endParaRPr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DDDDD"/>
                      </a:solidFill>
                      <a:miter lim="400000"/>
                    </a:lnL>
                    <a:lnR w="12700">
                      <a:solidFill>
                        <a:srgbClr val="DDDDDD"/>
                      </a:solidFill>
                      <a:miter lim="400000"/>
                    </a:lnR>
                    <a:lnT w="254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solidFill>
                            <a:srgbClr val="A7A7A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DDDDD"/>
                      </a:solidFill>
                      <a:miter lim="400000"/>
                    </a:lnL>
                    <a:lnR w="12700">
                      <a:solidFill>
                        <a:srgbClr val="DDDDDD"/>
                      </a:solidFill>
                      <a:miter lim="400000"/>
                    </a:lnR>
                    <a:lnT w="254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</a:tcPr>
                </a:tc>
              </a:tr>
              <a:tr h="717561">
                <a:tc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Company name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DDDDDD"/>
                      </a:solidFill>
                      <a:miter lim="400000"/>
                    </a:lnL>
                    <a:lnR w="12700">
                      <a:solidFill>
                        <a:srgbClr val="DDDDDD"/>
                      </a:solidFill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DDDDD"/>
                      </a:solidFill>
                      <a:miter lim="400000"/>
                    </a:lnL>
                    <a:lnR w="25400">
                      <a:solidFill>
                        <a:srgbClr val="DDDDDD"/>
                      </a:solidFill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717561">
                <a:tc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Duty paragraph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DDDDDD"/>
                      </a:solidFill>
                      <a:miter lim="400000"/>
                    </a:lnL>
                    <a:lnR w="12700">
                      <a:solidFill>
                        <a:srgbClr val="DDDDDD"/>
                      </a:solidFill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DDDDD"/>
                      </a:solidFill>
                      <a:miter lim="400000"/>
                    </a:lnL>
                    <a:lnR w="25400">
                      <a:solidFill>
                        <a:srgbClr val="DDDDDD"/>
                      </a:solidFill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717561">
                <a:tc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Bank branch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DDDDDD"/>
                      </a:solidFill>
                      <a:miter lim="400000"/>
                    </a:lnL>
                    <a:lnR w="12700">
                      <a:solidFill>
                        <a:srgbClr val="DDDDDD"/>
                      </a:solidFill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DDDDD"/>
                      </a:solidFill>
                      <a:miter lim="400000"/>
                    </a:lnL>
                    <a:lnR w="25400">
                      <a:solidFill>
                        <a:srgbClr val="DDDDDD"/>
                      </a:solidFill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717561">
                <a:tc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Account number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DDDDDD"/>
                      </a:solidFill>
                      <a:miter lim="400000"/>
                    </a:lnL>
                    <a:lnR w="12700">
                      <a:solidFill>
                        <a:srgbClr val="DDDDDD"/>
                      </a:solidFill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DDDDD"/>
                      </a:solidFill>
                      <a:miter lim="400000"/>
                    </a:lnL>
                    <a:lnR w="25400">
                      <a:solidFill>
                        <a:srgbClr val="DDDDDD"/>
                      </a:solidFill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717561">
                <a:tc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Office address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DDDDDD"/>
                      </a:solidFill>
                      <a:miter lim="400000"/>
                    </a:lnL>
                    <a:lnR w="12700">
                      <a:solidFill>
                        <a:srgbClr val="DDDDDD"/>
                      </a:solidFill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DDDDD"/>
                      </a:solidFill>
                      <a:miter lim="400000"/>
                    </a:lnL>
                    <a:lnR w="25400">
                      <a:solidFill>
                        <a:srgbClr val="DDDDDD"/>
                      </a:solidFill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717561">
                <a:tc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Office number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DDDDDD"/>
                      </a:solidFill>
                      <a:miter lim="400000"/>
                    </a:lnL>
                    <a:lnR w="12700">
                      <a:solidFill>
                        <a:srgbClr val="DDDDDD"/>
                      </a:solidFill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254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DDDDD"/>
                      </a:solidFill>
                      <a:miter lim="400000"/>
                    </a:lnL>
                    <a:lnR w="25400">
                      <a:solidFill>
                        <a:srgbClr val="DDDDDD"/>
                      </a:solidFill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254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graphicFrame>
        <p:nvGraphicFramePr>
          <p:cNvPr id="126" name="表格"/>
          <p:cNvGraphicFramePr/>
          <p:nvPr>
            <p:custDataLst>
              <p:tags r:id="rId2"/>
            </p:custDataLst>
          </p:nvPr>
        </p:nvGraphicFramePr>
        <p:xfrm>
          <a:off x="1448601" y="7818066"/>
          <a:ext cx="21434422" cy="3355490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501134"/>
                <a:gridCol w="5250989"/>
                <a:gridCol w="15682299"/>
              </a:tblGrid>
              <a:tr h="713255">
                <a:tc gridSpan="3">
                  <a:txBody>
                    <a:bodyPr/>
                    <a:lstStyle/>
                    <a:p>
                      <a:pPr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sym typeface="Helvetica" panose="020B0604020202030204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  <a:uFillTx/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Mailing Information	</a:t>
                      </a:r>
                      <a:r>
                        <a:rPr sz="2400">
                          <a:solidFill>
                            <a:schemeClr val="tx1"/>
                          </a:solidFill>
                          <a:uFillTx/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		</a:t>
                      </a:r>
                      <a:endParaRPr sz="2400">
                        <a:solidFill>
                          <a:schemeClr val="tx1"/>
                        </a:solidFill>
                        <a:uFillTx/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880745">
                <a:tc>
                  <a:txBody>
                    <a:bodyPr/>
                    <a:lstStyle/>
                    <a:p>
                      <a:pPr defTabSz="266700">
                        <a:defRPr sz="1800"/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rPr>
                        <a:t>1</a:t>
                      </a:r>
                      <a:endParaRPr sz="3000">
                        <a:uFill>
                          <a:solidFill>
                            <a:srgbClr val="000000"/>
                          </a:solidFill>
                        </a:u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  <a:sym typeface="等线" panose="02010600030101010101" charset="-122"/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Name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880745">
                <a:tc>
                  <a:txBody>
                    <a:bodyPr/>
                    <a:lstStyle/>
                    <a:p>
                      <a:pPr defTabSz="266700">
                        <a:defRPr sz="1800"/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rPr>
                        <a:t>2</a:t>
                      </a:r>
                      <a:endParaRPr sz="3000">
                        <a:uFill>
                          <a:solidFill>
                            <a:srgbClr val="000000"/>
                          </a:solidFill>
                        </a:u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  <a:sym typeface="等线" panose="02010600030101010101" charset="-122"/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Address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880745">
                <a:tc>
                  <a:txBody>
                    <a:bodyPr/>
                    <a:lstStyle/>
                    <a:p>
                      <a:pPr defTabSz="266700">
                        <a:defRPr sz="1800"/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rPr>
                        <a:t>3</a:t>
                      </a:r>
                      <a:endParaRPr sz="3000">
                        <a:uFill>
                          <a:solidFill>
                            <a:srgbClr val="000000"/>
                          </a:solidFill>
                        </a:u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  <a:sym typeface="等线" panose="02010600030101010101" charset="-122"/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Phone </a:t>
                      </a:r>
                      <a:r>
                        <a:rPr>
                          <a:solidFill>
                            <a:schemeClr val="tx1"/>
                          </a:solidFill>
                        </a:rPr>
                        <a:t>Number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23" name="CMF DESIGN AWARD APPLICATION FORM"/>
          <p:cNvSpPr txBox="1"/>
          <p:nvPr/>
        </p:nvSpPr>
        <p:spPr>
          <a:xfrm>
            <a:off x="6423978" y="920714"/>
            <a:ext cx="11534775" cy="819150"/>
          </a:xfrm>
          <a:prstGeom prst="rect">
            <a:avLst/>
          </a:prstGeom>
          <a:ln w="12700">
            <a:miter lim="400000"/>
          </a:ln>
        </p:spPr>
        <p:txBody>
          <a:bodyPr wrap="none" lIns="71433" tIns="71433" rIns="71433" bIns="71433" anchor="ctr">
            <a:spAutoFit/>
          </a:bodyPr>
          <a:lstStyle>
            <a:lvl1pPr algn="l">
              <a:defRPr sz="3800">
                <a:solidFill>
                  <a:srgbClr val="A7A7A7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l"/>
            <a:r>
              <a:rPr sz="4400">
                <a:solidFill>
                  <a:schemeClr val="tx1"/>
                </a:solidFill>
              </a:rPr>
              <a:t>INVOICE INFORMATION FORM（*Must fill）</a:t>
            </a:r>
            <a:endParaRPr sz="4400">
              <a:solidFill>
                <a:schemeClr val="tx1"/>
              </a:solidFill>
            </a:endParaRPr>
          </a:p>
        </p:txBody>
      </p:sp>
      <p:pic>
        <p:nvPicPr>
          <p:cNvPr id="3" name="图片 2" descr="【国际CMF设计奖】-RGB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2112605" y="399415"/>
            <a:ext cx="1890000" cy="1890000"/>
          </a:xfrm>
          <a:prstGeom prst="rect">
            <a:avLst/>
          </a:prstGeom>
        </p:spPr>
      </p:pic>
      <p:sp>
        <p:nvSpPr>
          <p:cNvPr id="2" name="注：国际CMF设计奖申报费用包括三部分:报名费、入围服务费、获奖服务费。 报名费:2019年9月1日之前为免费报名，之后需缴纳报名费800RMB/件。 入围费:在第一轮评审完成后邮件形式发送通知，如未入围则不需缴纳。入围费用包含:证书、评委劳务费、 参加颁奖典礼、宣传费用等。 获奖服务费:在第二轮现场实物评审后邮件形式发送通知，如未获奖则不需缴纳。获奖费用包含:参加颁奖典礼、奖杯、证书、评委劳务费、展览费用、后期宣传费用等。"/>
          <p:cNvSpPr txBox="1"/>
          <p:nvPr/>
        </p:nvSpPr>
        <p:spPr>
          <a:xfrm>
            <a:off x="1419225" y="11387138"/>
            <a:ext cx="22583140" cy="1664970"/>
          </a:xfrm>
          <a:prstGeom prst="rect">
            <a:avLst/>
          </a:prstGeom>
          <a:ln w="12700">
            <a:miter lim="400000"/>
          </a:ln>
        </p:spPr>
        <p:txBody>
          <a:bodyPr wrap="square" lIns="71433" tIns="71433" rIns="71433" bIns="71433" anchor="ctr">
            <a:spAutoFit/>
          </a:bodyPr>
          <a:lstStyle>
            <a:lvl1pPr algn="l">
              <a:lnSpc>
                <a:spcPct val="110000"/>
              </a:lnSpc>
              <a:defRPr sz="2500">
                <a:solidFill>
                  <a:srgbClr val="53585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lang="en-US" altLang="zh-CN" sz="18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Note:​ The application fees for the CMF Design Awards consist of three parts: the registration fee, the shortlist service fee, and the award service fee.</a:t>
            </a:r>
            <a:endParaRPr lang="en-US" altLang="zh-CN" sz="180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r>
              <a:rPr lang="en-US" altLang="zh-CN" sz="18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Registration Fee:​Early Registration (Free before May 29, 2026)</a:t>
            </a:r>
            <a:r>
              <a:rPr lang="zh-CN" altLang="en-US" sz="18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；</a:t>
            </a:r>
            <a:r>
              <a:rPr lang="en-US" altLang="zh-CN" sz="18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Early Bird (50% off, 400 RMB before July 31, 2026)</a:t>
            </a:r>
            <a:r>
              <a:rPr lang="zh-CN" altLang="en-US" sz="18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；</a:t>
            </a:r>
            <a:r>
              <a:rPr lang="en-US" altLang="zh-CN" sz="18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Standard Registration (800 RMB, from August 1 to September 20, 2026).</a:t>
            </a:r>
            <a:endParaRPr lang="en-US" altLang="zh-CN" sz="180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r>
              <a:rPr lang="en-US" altLang="zh-CN" sz="18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Shortlist Service Fee:​ 3,000 RMB (to be paid only upon being shortlisted).This fee includes: the shortlist certificate, jury remuneration, participation in the awards ceremony, and promotional expenses.</a:t>
            </a:r>
            <a:endParaRPr lang="en-US" altLang="zh-CN" sz="180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r>
              <a:rPr lang="en-US" altLang="zh-CN" sz="18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Award Service Fee:​Award-winning works: 15,000 RMB per piece.Gold Award winners: 25,000 RMB per piece.(No fee is required for entries that do not win an award.)This fee includes: participation in the awards ceremony, trophy, award certificate, jury remuneration, exhibition costs, and post-award promotional expenses.</a:t>
            </a:r>
            <a:endParaRPr lang="en-US" altLang="zh-CN" sz="180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619105"/>
            <a:ext cx="7186930" cy="3096895"/>
          </a:xfrm>
          <a:prstGeom prst="rect">
            <a:avLst/>
          </a:prstGeom>
        </p:spPr>
      </p:pic>
      <p:pic>
        <p:nvPicPr>
          <p:cNvPr id="3" name="图片 2" descr="【国际CMF设计奖】-RG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2112605" y="399415"/>
            <a:ext cx="1890000" cy="1890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10278110"/>
            <a:ext cx="7473950" cy="3437890"/>
          </a:xfrm>
          <a:prstGeom prst="rect">
            <a:avLst/>
          </a:prstGeom>
        </p:spPr>
      </p:pic>
      <p:pic>
        <p:nvPicPr>
          <p:cNvPr id="3" name="图片 2" descr="【国际CMF设计奖】-RGB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2112605" y="399415"/>
            <a:ext cx="1890000" cy="1890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582910"/>
            <a:ext cx="8009890" cy="3133090"/>
          </a:xfrm>
          <a:prstGeom prst="rect">
            <a:avLst/>
          </a:prstGeom>
        </p:spPr>
      </p:pic>
      <p:pic>
        <p:nvPicPr>
          <p:cNvPr id="3" name="图片 2" descr="【国际CMF设计奖】-RG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2112605" y="399415"/>
            <a:ext cx="1890000" cy="1890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582910"/>
            <a:ext cx="8009890" cy="3133090"/>
          </a:xfrm>
          <a:prstGeom prst="rect">
            <a:avLst/>
          </a:prstGeom>
        </p:spPr>
      </p:pic>
      <p:pic>
        <p:nvPicPr>
          <p:cNvPr id="3" name="图片 2" descr="【国际CMF设计奖】-RG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2112605" y="399415"/>
            <a:ext cx="1890000" cy="1890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582910"/>
            <a:ext cx="9772015" cy="3133090"/>
          </a:xfrm>
          <a:prstGeom prst="rect">
            <a:avLst/>
          </a:prstGeom>
        </p:spPr>
      </p:pic>
      <p:pic>
        <p:nvPicPr>
          <p:cNvPr id="2" name="图片 1" descr="【国际CMF设计奖】-RG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2112605" y="399415"/>
            <a:ext cx="1890000" cy="1890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582910"/>
            <a:ext cx="9272270" cy="3133090"/>
          </a:xfrm>
          <a:prstGeom prst="rect">
            <a:avLst/>
          </a:prstGeom>
        </p:spPr>
      </p:pic>
      <p:pic>
        <p:nvPicPr>
          <p:cNvPr id="3" name="图片 2" descr="【国际CMF设计奖】-RG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2112605" y="399415"/>
            <a:ext cx="1890000" cy="1890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009505"/>
            <a:ext cx="11863070" cy="3706495"/>
          </a:xfrm>
          <a:prstGeom prst="rect">
            <a:avLst/>
          </a:prstGeom>
        </p:spPr>
      </p:pic>
      <p:pic>
        <p:nvPicPr>
          <p:cNvPr id="3" name="图片 2" descr="【国际CMF设计奖】-RG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2112605" y="399415"/>
            <a:ext cx="1890000" cy="1890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备注：…"/>
          <p:cNvSpPr txBox="1"/>
          <p:nvPr/>
        </p:nvSpPr>
        <p:spPr>
          <a:xfrm>
            <a:off x="950129" y="1756724"/>
            <a:ext cx="22033750" cy="7898130"/>
          </a:xfrm>
          <a:prstGeom prst="rect">
            <a:avLst/>
          </a:prstGeom>
          <a:ln w="12700">
            <a:miter lim="400000"/>
          </a:ln>
        </p:spPr>
        <p:txBody>
          <a:bodyPr lIns="71433" tIns="71433" rIns="71433" bIns="71433" anchor="ctr">
            <a:spAutoFit/>
          </a:bodyPr>
          <a:lstStyle/>
          <a:p>
            <a:pPr algn="l">
              <a:defRPr sz="2400" b="1">
                <a:latin typeface="+mj-lt"/>
                <a:ea typeface="+mj-ea"/>
                <a:cs typeface="+mj-cs"/>
                <a:sym typeface="Helvetica" panose="020B0604020202030204"/>
              </a:defRPr>
            </a:pPr>
            <a:r>
              <a:rPr>
                <a:sym typeface="Calibri" panose="020F0502020204030204" charset="0"/>
              </a:rPr>
              <a:t>Remark:</a:t>
            </a:r>
            <a:endParaRPr>
              <a:sym typeface="Calibri" panose="020F0502020204030204" charset="0"/>
            </a:endParaRPr>
          </a:p>
          <a:p>
            <a:pPr algn="l">
              <a:defRPr sz="2400" b="1">
                <a:latin typeface="+mj-lt"/>
                <a:ea typeface="+mj-ea"/>
                <a:cs typeface="+mj-cs"/>
                <a:sym typeface="Helvetica" panose="020B0604020202030204"/>
              </a:defRPr>
            </a:pPr>
            <a:r>
              <a:rPr b="0">
                <a:sym typeface="Calibri" panose="020F0502020204030204" charset="0"/>
              </a:rPr>
              <a:t>1. </a:t>
            </a:r>
            <a:r>
              <a:rPr lang="en-US" b="0">
                <a:sym typeface="Calibri" panose="020F0502020204030204" charset="0"/>
              </a:rPr>
              <a:t>Please complete this application template as requird</a:t>
            </a:r>
            <a:r>
              <a:rPr b="0">
                <a:sym typeface="Calibri" panose="020F0502020204030204" charset="0"/>
              </a:rPr>
              <a:t>.</a:t>
            </a:r>
            <a:endParaRPr b="0">
              <a:sym typeface="Calibri" panose="020F0502020204030204" charset="0"/>
            </a:endParaRPr>
          </a:p>
          <a:p>
            <a:pPr algn="l">
              <a:defRPr sz="2400" b="1">
                <a:latin typeface="+mj-lt"/>
                <a:ea typeface="+mj-ea"/>
                <a:cs typeface="+mj-cs"/>
                <a:sym typeface="Helvetica" panose="020B0604020202030204"/>
              </a:defRPr>
            </a:pPr>
            <a:r>
              <a:rPr b="0">
                <a:sym typeface="Calibri" panose="020F0502020204030204" charset="0"/>
              </a:rPr>
              <a:t>2. </a:t>
            </a:r>
            <a:r>
              <a:rPr lang="en-US" b="0">
                <a:sym typeface="Calibri" panose="020F0502020204030204" charset="0"/>
              </a:rPr>
              <a:t>Keep the file</a:t>
            </a:r>
            <a:r>
              <a:rPr b="0">
                <a:sym typeface="Calibri" panose="020F0502020204030204" charset="0"/>
              </a:rPr>
              <a:t> layout </a:t>
            </a:r>
            <a:r>
              <a:rPr lang="en-US" b="0">
                <a:sym typeface="Calibri" panose="020F0502020204030204" charset="0"/>
              </a:rPr>
              <a:t>and </a:t>
            </a:r>
            <a:r>
              <a:rPr b="0">
                <a:sym typeface="Calibri" panose="020F0502020204030204" charset="0"/>
              </a:rPr>
              <a:t>retain </a:t>
            </a:r>
            <a:r>
              <a:rPr lang="en-US" b="0">
                <a:sym typeface="Calibri" panose="020F0502020204030204" charset="0"/>
              </a:rPr>
              <a:t>CMF DESIGN AWARD</a:t>
            </a:r>
            <a:r>
              <a:rPr b="0">
                <a:sym typeface="Calibri" panose="020F0502020204030204" charset="0"/>
              </a:rPr>
              <a:t> LOGO in the upper right corner.</a:t>
            </a:r>
            <a:endParaRPr b="0">
              <a:sym typeface="Calibri" panose="020F0502020204030204" charset="0"/>
            </a:endParaRPr>
          </a:p>
          <a:p>
            <a:pPr algn="l">
              <a:defRPr sz="2400" b="1">
                <a:latin typeface="+mj-lt"/>
                <a:ea typeface="+mj-ea"/>
                <a:cs typeface="+mj-cs"/>
                <a:sym typeface="Helvetica" panose="020B0604020202030204"/>
              </a:defRPr>
            </a:pPr>
            <a:r>
              <a:rPr b="0">
                <a:sym typeface="Calibri" panose="020F0502020204030204" charset="0"/>
              </a:rPr>
              <a:t>3. </a:t>
            </a:r>
            <a:r>
              <a:rPr lang="en-US" b="0">
                <a:sym typeface="Calibri" panose="020F0502020204030204" charset="0"/>
              </a:rPr>
              <a:t>Submit this file</a:t>
            </a:r>
            <a:r>
              <a:rPr b="0">
                <a:sym typeface="Calibri" panose="020F0502020204030204" charset="0"/>
              </a:rPr>
              <a:t> to the email: </a:t>
            </a:r>
            <a:r>
              <a:rPr lang="en-US" b="0">
                <a:sym typeface="Calibri" panose="020F0502020204030204" charset="0"/>
              </a:rPr>
              <a:t>award</a:t>
            </a:r>
            <a:r>
              <a:rPr b="0">
                <a:sym typeface="Calibri" panose="020F0502020204030204" charset="0"/>
              </a:rPr>
              <a:t>@cmfdesign.net</a:t>
            </a:r>
            <a:endParaRPr b="0">
              <a:sym typeface="Calibri" panose="020F0502020204030204" charset="0"/>
            </a:endParaRPr>
          </a:p>
          <a:p>
            <a:pPr algn="l">
              <a:defRPr sz="2400" b="1">
                <a:latin typeface="+mj-lt"/>
                <a:ea typeface="+mj-ea"/>
                <a:cs typeface="+mj-cs"/>
                <a:sym typeface="Helvetica" panose="020B0604020202030204"/>
              </a:defRPr>
            </a:pPr>
            <a:endParaRPr>
              <a:sym typeface="Calibri" panose="020F0502020204030204" charset="0"/>
            </a:endParaRPr>
          </a:p>
          <a:p>
            <a:pPr algn="l">
              <a:defRPr sz="2400" b="1">
                <a:latin typeface="+mj-lt"/>
                <a:ea typeface="+mj-ea"/>
                <a:cs typeface="+mj-cs"/>
                <a:sym typeface="Helvetica" panose="020B0604020202030204"/>
              </a:defRPr>
            </a:pPr>
            <a:r>
              <a:rPr lang="en-US" dirty="0" err="1">
                <a:sym typeface="Calibri" panose="020F0502020204030204" charset="0"/>
              </a:rPr>
              <a:t>S</a:t>
            </a:r>
            <a:r>
              <a:rPr dirty="0" err="1">
                <a:sym typeface="Calibri" panose="020F0502020204030204" charset="0"/>
              </a:rPr>
              <a:t>chedule</a:t>
            </a:r>
            <a:r>
              <a:rPr lang="en-US" dirty="0">
                <a:sym typeface="Calibri" panose="020F0502020204030204" charset="0"/>
              </a:rPr>
              <a:t>:</a:t>
            </a:r>
            <a:endParaRPr lang="en-US" dirty="0">
              <a:sym typeface="Calibri" panose="020F0502020204030204" charset="0"/>
            </a:endParaRPr>
          </a:p>
          <a:p>
            <a:pPr algn="l">
              <a:defRPr sz="2400" b="1">
                <a:latin typeface="+mj-lt"/>
                <a:ea typeface="+mj-ea"/>
                <a:cs typeface="+mj-cs"/>
                <a:sym typeface="Helvetica" panose="020B0604020202030204"/>
              </a:defRPr>
            </a:pPr>
            <a:endParaRPr lang="en-US" dirty="0">
              <a:sym typeface="Calibri" panose="020F0502020204030204" charset="0"/>
            </a:endParaRPr>
          </a:p>
          <a:p>
            <a:pPr algn="l">
              <a:defRPr sz="2400" b="1">
                <a:latin typeface="+mj-lt"/>
                <a:ea typeface="+mj-ea"/>
                <a:cs typeface="+mj-cs"/>
                <a:sym typeface="Helvetica" panose="020B0604020202030204"/>
              </a:defRPr>
            </a:pPr>
            <a:endParaRPr lang="en-US" dirty="0">
              <a:sym typeface="Calibri" panose="020F0502020204030204" charset="0"/>
            </a:endParaRPr>
          </a:p>
          <a:p>
            <a:pPr algn="l">
              <a:defRPr sz="2400" b="1">
                <a:latin typeface="+mj-lt"/>
                <a:ea typeface="+mj-ea"/>
                <a:cs typeface="+mj-cs"/>
                <a:sym typeface="Helvetica" panose="020B0604020202030204"/>
              </a:defRPr>
            </a:pPr>
            <a:endParaRPr lang="en-US" dirty="0">
              <a:sym typeface="Calibri" panose="020F0502020204030204" charset="0"/>
            </a:endParaRPr>
          </a:p>
          <a:p>
            <a:pPr algn="l">
              <a:defRPr sz="2400" b="1">
                <a:latin typeface="+mj-lt"/>
                <a:ea typeface="+mj-ea"/>
                <a:cs typeface="+mj-cs"/>
                <a:sym typeface="Helvetica" panose="020B0604020202030204"/>
              </a:defRPr>
            </a:pPr>
            <a:endParaRPr dirty="0">
              <a:sym typeface="Calibri" panose="020F0502020204030204" charset="0"/>
            </a:endParaRP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en-US" b="1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Winning Service:</a:t>
            </a:r>
            <a:endParaRPr b="1" dirty="0"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  <a:p>
            <a:pPr algn="l"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Online 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d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isplay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, t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rademark 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a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uthorization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, a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ward 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c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eremony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, p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roduct 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e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xhibition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, p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referential 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p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olicy 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f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or 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s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ubsequent 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a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pplication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, and p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ropaganda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.</a:t>
            </a:r>
            <a:endParaRPr lang="en-US" dirty="0"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</p:txBody>
      </p:sp>
      <p:sp>
        <p:nvSpPr>
          <p:cNvPr id="175" name="＊提交作品时，请删除本页。"/>
          <p:cNvSpPr txBox="1"/>
          <p:nvPr/>
        </p:nvSpPr>
        <p:spPr>
          <a:xfrm>
            <a:off x="602399" y="68319"/>
            <a:ext cx="8530590" cy="603885"/>
          </a:xfrm>
          <a:prstGeom prst="rect">
            <a:avLst/>
          </a:prstGeom>
          <a:ln w="12700">
            <a:miter lim="400000"/>
          </a:ln>
        </p:spPr>
        <p:txBody>
          <a:bodyPr wrap="none" lIns="71433" tIns="71433" rIns="71433" bIns="71433" anchor="ctr">
            <a:spAutoFit/>
          </a:bodyPr>
          <a:lstStyle>
            <a:lvl1pPr>
              <a:defRPr sz="3000">
                <a:solidFill>
                  <a:schemeClr val="accent5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＊Please delete this page when submitting your work.</a:t>
            </a:r>
            <a:endParaRPr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</p:txBody>
      </p:sp>
      <p:sp>
        <p:nvSpPr>
          <p:cNvPr id="177" name="----------------- 国际CMF设计奖组委会 Committee Of international CMF Design award 电话/Tel  :  +86 0755-33964539 手机/Cel :  +86 186 6197 8356(张小姐 Miss Zhang)      +86 150 1949 9516(黄先生 Mr. Huang)…"/>
          <p:cNvSpPr txBox="1"/>
          <p:nvPr/>
        </p:nvSpPr>
        <p:spPr>
          <a:xfrm>
            <a:off x="893368" y="10119614"/>
            <a:ext cx="22033750" cy="2800985"/>
          </a:xfrm>
          <a:prstGeom prst="rect">
            <a:avLst/>
          </a:prstGeom>
          <a:ln w="12700">
            <a:miter lim="400000"/>
          </a:ln>
        </p:spPr>
        <p:txBody>
          <a:bodyPr lIns="71433" tIns="71433" rIns="71433" bIns="71433" anchor="ctr">
            <a:spAutoFit/>
          </a:bodyPr>
          <a:lstStyle/>
          <a:p>
            <a:pPr algn="l" defTabSz="457200">
              <a:lnSpc>
                <a:spcPct val="120000"/>
              </a:lnSpc>
              <a:defRPr sz="2400">
                <a:latin typeface="+mj-lt"/>
                <a:ea typeface="+mj-ea"/>
                <a:cs typeface="+mj-cs"/>
                <a:sym typeface="Helvetica" panose="020B0604020202030204"/>
              </a:defRPr>
            </a:pPr>
            <a:r>
              <a:rPr>
                <a:sym typeface="Calibri" panose="020F0502020204030204" charset="0"/>
              </a:rPr>
              <a:t>-----------------</a:t>
            </a:r>
            <a:br>
              <a:rPr>
                <a:sym typeface="Calibri" panose="020F0502020204030204" charset="0"/>
              </a:rPr>
            </a:br>
            <a:r>
              <a:rPr sz="2000">
                <a:solidFill>
                  <a:srgbClr val="535353"/>
                </a:solidFill>
                <a:sym typeface="Calibri" panose="020F0502020204030204" charset="0"/>
              </a:rPr>
              <a:t>Organizing Committee of CMF DESIGN AWARD</a:t>
            </a:r>
            <a:br>
              <a:rPr sz="2000">
                <a:solidFill>
                  <a:srgbClr val="535353"/>
                </a:solidFill>
                <a:sym typeface="Calibri" panose="020F0502020204030204" charset="0"/>
              </a:rPr>
            </a:br>
            <a:r>
              <a:rPr sz="2000">
                <a:solidFill>
                  <a:srgbClr val="535353"/>
                </a:solidFill>
                <a:sym typeface="Calibri" panose="020F0502020204030204" charset="0"/>
              </a:rPr>
              <a:t>Tel</a:t>
            </a:r>
            <a:r>
              <a:rPr lang="en-US" sz="2000">
                <a:sym typeface="Calibri" panose="020F0502020204030204" charset="0"/>
              </a:rPr>
              <a:t>: </a:t>
            </a:r>
            <a:r>
              <a:rPr sz="2000">
                <a:solidFill>
                  <a:srgbClr val="535353"/>
                </a:solidFill>
                <a:sym typeface="Calibri" panose="020F0502020204030204" charset="0"/>
              </a:rPr>
              <a:t>+86 0755-33964539</a:t>
            </a:r>
            <a:br>
              <a:rPr sz="2000">
                <a:solidFill>
                  <a:srgbClr val="535353"/>
                </a:solidFill>
                <a:sym typeface="Calibri" panose="020F0502020204030204" charset="0"/>
              </a:rPr>
            </a:br>
            <a:r>
              <a:rPr sz="2000">
                <a:solidFill>
                  <a:srgbClr val="535353"/>
                </a:solidFill>
                <a:sym typeface="Calibri" panose="020F0502020204030204" charset="0"/>
              </a:rPr>
              <a:t>Cel</a:t>
            </a:r>
            <a:r>
              <a:rPr lang="en-US" sz="2000">
                <a:sym typeface="Calibri" panose="020F0502020204030204" charset="0"/>
              </a:rPr>
              <a:t>: </a:t>
            </a:r>
            <a:r>
              <a:rPr sz="2000">
                <a:solidFill>
                  <a:srgbClr val="535353"/>
                </a:solidFill>
                <a:sym typeface="Calibri" panose="020F0502020204030204" charset="0"/>
              </a:rPr>
              <a:t>+86 185 6572 5894</a:t>
            </a:r>
            <a:r>
              <a:rPr lang="en-US" sz="2000">
                <a:solidFill>
                  <a:srgbClr val="535353"/>
                </a:solidFill>
                <a:sym typeface="Calibri" panose="020F0502020204030204" charset="0"/>
              </a:rPr>
              <a:t> (</a:t>
            </a:r>
            <a:r>
              <a:rPr sz="2000">
                <a:solidFill>
                  <a:srgbClr val="535353"/>
                </a:solidFill>
                <a:sym typeface="Calibri" panose="020F0502020204030204" charset="0"/>
              </a:rPr>
              <a:t>Working Group</a:t>
            </a:r>
            <a:r>
              <a:rPr lang="en-US" sz="2000">
                <a:solidFill>
                  <a:srgbClr val="535353"/>
                </a:solidFill>
                <a:sym typeface="Calibri" panose="020F0502020204030204" charset="0"/>
              </a:rPr>
              <a:t>)</a:t>
            </a:r>
            <a:r>
              <a:rPr sz="2000">
                <a:solidFill>
                  <a:srgbClr val="535353"/>
                </a:solidFill>
                <a:sym typeface="Calibri" panose="020F0502020204030204" charset="0"/>
              </a:rPr>
              <a:t>   </a:t>
            </a:r>
            <a:endParaRPr sz="2000">
              <a:solidFill>
                <a:srgbClr val="535353"/>
              </a:solidFill>
              <a:sym typeface="Calibri" panose="020F0502020204030204" charset="0"/>
            </a:endParaRPr>
          </a:p>
          <a:p>
            <a:pPr algn="l" defTabSz="457200">
              <a:lnSpc>
                <a:spcPct val="120000"/>
              </a:lnSpc>
              <a:defRPr sz="2000">
                <a:solidFill>
                  <a:srgbClr val="535353"/>
                </a:solidFill>
                <a:latin typeface="+mj-lt"/>
                <a:ea typeface="+mj-ea"/>
                <a:cs typeface="+mj-cs"/>
                <a:sym typeface="Helvetica" panose="020B0604020202030204"/>
              </a:defRPr>
            </a:pPr>
            <a:r>
              <a:rPr>
                <a:sym typeface="Calibri" panose="020F0502020204030204" charset="0"/>
              </a:rPr>
              <a:t>E-mail</a:t>
            </a:r>
            <a:r>
              <a:rPr lang="en-US">
                <a:sym typeface="Calibri" panose="020F0502020204030204" charset="0"/>
              </a:rPr>
              <a:t>: </a:t>
            </a:r>
            <a:r>
              <a:rPr u="sng">
                <a:uFill>
                  <a:solidFill>
                    <a:srgbClr val="0000FF"/>
                  </a:solidFill>
                </a:uFill>
                <a:sym typeface="Calibri" panose="020F0502020204030204" charset="0"/>
              </a:rPr>
              <a:t>award@cmfdesign.net</a:t>
            </a:r>
            <a:br>
              <a:rPr u="sng">
                <a:uFill>
                  <a:solidFill>
                    <a:srgbClr val="0000FF"/>
                  </a:solidFill>
                </a:uFill>
                <a:sym typeface="Calibri" panose="020F0502020204030204" charset="0"/>
              </a:rPr>
            </a:br>
            <a:r>
              <a:rPr>
                <a:sym typeface="Calibri" panose="020F0502020204030204" charset="0"/>
              </a:rPr>
              <a:t>Web</a:t>
            </a:r>
            <a:r>
              <a:rPr lang="en-US">
                <a:sym typeface="Calibri" panose="020F0502020204030204" charset="0"/>
              </a:rPr>
              <a:t>: </a:t>
            </a:r>
            <a:r>
              <a:rPr>
                <a:sym typeface="Calibri" panose="020F0502020204030204" charset="0"/>
              </a:rPr>
              <a:t> </a:t>
            </a:r>
            <a:r>
              <a:rPr u="sng">
                <a:uFill>
                  <a:solidFill>
                    <a:srgbClr val="0000FF"/>
                  </a:solidFill>
                </a:uFill>
                <a:sym typeface="Calibri" panose="020F0502020204030204" charset="0"/>
              </a:rPr>
              <a:t>www.cmfdesignaward.com</a:t>
            </a:r>
            <a:r>
              <a:rPr>
                <a:sym typeface="Calibri" panose="020F0502020204030204" charset="0"/>
              </a:rPr>
              <a:t> </a:t>
            </a:r>
            <a:endParaRPr>
              <a:sym typeface="Calibri" panose="020F0502020204030204" charset="0"/>
            </a:endParaRPr>
          </a:p>
          <a:p>
            <a:pPr algn="l" defTabSz="457200">
              <a:lnSpc>
                <a:spcPct val="120000"/>
              </a:lnSpc>
              <a:defRPr sz="2000">
                <a:solidFill>
                  <a:srgbClr val="535353"/>
                </a:solidFill>
                <a:latin typeface="+mj-lt"/>
                <a:ea typeface="+mj-ea"/>
                <a:cs typeface="+mj-cs"/>
                <a:sym typeface="Helvetica" panose="020B0604020202030204"/>
              </a:defRPr>
            </a:pPr>
            <a:r>
              <a:rPr>
                <a:sym typeface="Calibri" panose="020F0502020204030204" charset="0"/>
              </a:rPr>
              <a:t>Add</a:t>
            </a:r>
            <a:r>
              <a:rPr lang="en-US">
                <a:sym typeface="Calibri" panose="020F0502020204030204" charset="0"/>
              </a:rPr>
              <a:t>: </a:t>
            </a:r>
            <a:r>
              <a:rPr lang="en-US" altLang="zh-CN">
                <a:sym typeface="Calibri" panose="020F0502020204030204" charset="0"/>
              </a:rPr>
              <a:t>Room 802, Building B, Longbang Kexing Science Park,Guangming District, Shenzhen, Guangdong Province, China</a:t>
            </a:r>
            <a:endParaRPr lang="en-US" altLang="zh-CN">
              <a:sym typeface="Calibri" panose="020F0502020204030204" charset="0"/>
            </a:endParaRPr>
          </a:p>
        </p:txBody>
      </p:sp>
      <p:pic>
        <p:nvPicPr>
          <p:cNvPr id="3" name="图片 2" descr="【国际CMF设计奖】-RGB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2112605" y="399415"/>
            <a:ext cx="1890000" cy="1890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445" y="4572000"/>
            <a:ext cx="22505035" cy="346456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ags/tag1.xml><?xml version="1.0" encoding="utf-8"?>
<p:tagLst xmlns:p="http://schemas.openxmlformats.org/presentationml/2006/main">
  <p:tag name="KSO_WM_UNIT_TABLE_BEAUTIFY" val="smartTable{b04bc19d-e5d6-4af0-b93e-f12117c50e21}"/>
</p:tagLst>
</file>

<file path=ppt/tags/tag2.xml><?xml version="1.0" encoding="utf-8"?>
<p:tagLst xmlns:p="http://schemas.openxmlformats.org/presentationml/2006/main">
  <p:tag name="KSO_WM_UNIT_TABLE_BEAUTIFY" val="smartTable{b7ba38cc-a9c6-490d-997a-c1d72e3b7cd7}"/>
</p:tagLst>
</file>

<file path=ppt/tags/tag3.xml><?xml version="1.0" encoding="utf-8"?>
<p:tagLst xmlns:p="http://schemas.openxmlformats.org/presentationml/2006/main">
  <p:tag name="KSO_WM_UNIT_PLACING_PICTURE_USER_VIEWPORT" val="{&quot;height&quot;:4320,&quot;width&quot;:4320}"/>
  <p:tag name="KSO_WM_BEAUTIFY_FLAG" val=""/>
</p:tagLst>
</file>

<file path=ppt/tags/tag4.xml><?xml version="1.0" encoding="utf-8"?>
<p:tagLst xmlns:p="http://schemas.openxmlformats.org/presentationml/2006/main">
  <p:tag name="KSO_WM_UNIT_TABLE_BEAUTIFY" val="smartTable{9c8d398c-234a-4d1e-bf7e-5c8c299293be}"/>
</p:tagLst>
</file>

<file path=ppt/tags/tag5.xml><?xml version="1.0" encoding="utf-8"?>
<p:tagLst xmlns:p="http://schemas.openxmlformats.org/presentationml/2006/main">
  <p:tag name="KSO_WM_UNIT_TABLE_BEAUTIFY" val="smartTable{95c28ca2-de5d-4317-a487-56ede0b84fc0}"/>
</p:tagLst>
</file>

<file path=ppt/tags/tag6.xml><?xml version="1.0" encoding="utf-8"?>
<p:tagLst xmlns:p="http://schemas.openxmlformats.org/presentationml/2006/main">
  <p:tag name="KSO_WM_UNIT_PLACING_PICTURE_USER_VIEWPORT" val="{&quot;height&quot;:4320,&quot;width&quot;:4320}"/>
  <p:tag name="KSO_WM_BEAUTIFY_FLAG" val=""/>
</p:tagLst>
</file>

<file path=ppt/tags/tag7.xml><?xml version="1.0" encoding="utf-8"?>
<p:tagLst xmlns:p="http://schemas.openxmlformats.org/presentationml/2006/main">
  <p:tag name="KSO_WM_UNIT_PLACING_PICTURE_USER_VIEWPORT" val="{&quot;height&quot;:4320,&quot;width&quot;:4320}"/>
  <p:tag name="KSO_WM_BEAUTIFY_FLAG" val=""/>
</p:tagLst>
</file>

<file path=ppt/tags/tag8.xml><?xml version="1.0" encoding="utf-8"?>
<p:tagLst xmlns:p="http://schemas.openxmlformats.org/presentationml/2006/main">
  <p:tag name="KSO_WM_UNIT_PLACING_PICTURE_USER_VIEWPORT" val="{&quot;height&quot;:5414,&quot;width&quot;:11770}"/>
</p:tagLst>
</file>

<file path=ppt/tags/tag9.xml><?xml version="1.0" encoding="utf-8"?>
<p:tagLst xmlns:p="http://schemas.openxmlformats.org/presentationml/2006/main">
  <p:tag name="KSO_WM_UNIT_PLACING_PICTURE_USER_VIEWPORT" val="{&quot;height&quot;:4320,&quot;width&quot;:4320}"/>
  <p:tag name="KSO_WM_BEAUTIFY_FLAG" val=""/>
</p:tagLst>
</file>

<file path=ppt/tags/tag10.xml><?xml version="1.0" encoding="utf-8"?>
<p:tagLst xmlns:p="http://schemas.openxmlformats.org/presentationml/2006/main">
  <p:tag name="KSO_WM_UNIT_PLACING_PICTURE_USER_VIEWPORT" val="{&quot;height&quot;:4320,&quot;width&quot;:4320}"/>
  <p:tag name="KSO_WM_BEAUTIFY_FLAG" val=""/>
</p:tagLst>
</file>

<file path=ppt/tags/tag11.xml><?xml version="1.0" encoding="utf-8"?>
<p:tagLst xmlns:p="http://schemas.openxmlformats.org/presentationml/2006/main">
  <p:tag name="KSO_WM_UNIT_PLACING_PICTURE_USER_VIEWPORT" val="{&quot;height&quot;:4320,&quot;width&quot;:4320}"/>
  <p:tag name="KSO_WM_BEAUTIFY_FLAG" val=""/>
</p:tagLst>
</file>

<file path=ppt/tags/tag12.xml><?xml version="1.0" encoding="utf-8"?>
<p:tagLst xmlns:p="http://schemas.openxmlformats.org/presentationml/2006/main">
  <p:tag name="KSO_WM_UNIT_PLACING_PICTURE_USER_VIEWPORT" val="{&quot;height&quot;:4320,&quot;width&quot;:4320}"/>
  <p:tag name="KSO_WM_BEAUTIFY_FLAG" val=""/>
</p:tagLst>
</file>

<file path=ppt/tags/tag13.xml><?xml version="1.0" encoding="utf-8"?>
<p:tagLst xmlns:p="http://schemas.openxmlformats.org/presentationml/2006/main">
  <p:tag name="KSO_WM_UNIT_PLACING_PICTURE_USER_VIEWPORT" val="{&quot;height&quot;:4320,&quot;width&quot;:4320}"/>
  <p:tag name="KSO_WM_BEAUTIFY_FLAG" val=""/>
</p:tagLst>
</file>

<file path=ppt/tags/tag14.xml><?xml version="1.0" encoding="utf-8"?>
<p:tagLst xmlns:p="http://schemas.openxmlformats.org/presentationml/2006/main">
  <p:tag name="KSO_WM_UNIT_PLACING_PICTURE_USER_VIEWPORT" val="{&quot;height&quot;:4320,&quot;width&quot;:4320}"/>
  <p:tag name="KSO_WM_BEAUTIFY_FLAG" val=""/>
</p:tagLst>
</file>

<file path=ppt/tags/tag15.xml><?xml version="1.0" encoding="utf-8"?>
<p:tagLst xmlns:p="http://schemas.openxmlformats.org/presentationml/2006/main">
  <p:tag name="KSO_WM_UNIT_PLACING_PICTURE_USER_VIEWPORT" val="{&quot;height&quot;:4320,&quot;width&quot;:4320}"/>
  <p:tag name="KSO_WM_BEAUTIFY_FLAG" val=""/>
</p:tagLst>
</file>

<file path=ppt/tags/tag16.xml><?xml version="1.0" encoding="utf-8"?>
<p:tagLst xmlns:p="http://schemas.openxmlformats.org/presentationml/2006/main">
  <p:tag name="KSO_WPP_MARK_KEY" val="fce59bf0-51f4-4cc0-9f32-02c03baa7b80"/>
  <p:tag name="COMMONDATA" val="eyJoZGlkIjoiZWUyMmNjN2U1NzNmNGFkYTFiNjA5N2VkODI2YmY3ZDgifQ=="/>
  <p:tag name="commondata" val="eyJoZGlkIjoiMzAzMjRmOWQwNjE5Y2NkOWQxNTljYWNlNjNjOWU0ZjcifQ=="/>
</p:tagLst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71433" tIns="71433" rIns="71433" bIns="71433" numCol="1" spcCol="38100" rtlCol="0" anchor="ctr">
        <a:spAutoFit/>
      </a:bodyPr>
      <a:lstStyle>
        <a:defPPr marL="0" marR="0" indent="0" algn="ctr" defTabSz="82105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 panose="02000806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71433" tIns="71433" rIns="71433" bIns="71433" numCol="1" spcCol="38100" rtlCol="0" anchor="ctr">
        <a:spAutoFit/>
      </a:bodyPr>
      <a:lstStyle>
        <a:defPPr marL="0" marR="0" indent="0" algn="ctr" defTabSz="82105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 panose="02000806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71433" tIns="71433" rIns="71433" bIns="71433" numCol="1" spcCol="38100" rtlCol="0" anchor="ctr">
        <a:spAutoFit/>
      </a:bodyPr>
      <a:lstStyle>
        <a:defPPr marL="0" marR="0" indent="0" algn="ctr" defTabSz="82105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 panose="02000806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71433" tIns="71433" rIns="71433" bIns="71433" numCol="1" spcCol="38100" rtlCol="0" anchor="ctr">
        <a:spAutoFit/>
      </a:bodyPr>
      <a:lstStyle>
        <a:defPPr marL="0" marR="0" indent="0" algn="ctr" defTabSz="82105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 panose="02000806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3158</Words>
  <Application>WPS 演示</Application>
  <PresentationFormat>自定义</PresentationFormat>
  <Paragraphs>148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7" baseType="lpstr">
      <vt:lpstr>Arial</vt:lpstr>
      <vt:lpstr>宋体</vt:lpstr>
      <vt:lpstr>Wingdings</vt:lpstr>
      <vt:lpstr>Helvetica Neue</vt:lpstr>
      <vt:lpstr>Helvetica Light</vt:lpstr>
      <vt:lpstr>等线</vt:lpstr>
      <vt:lpstr>Helvetica</vt:lpstr>
      <vt:lpstr>Calibri</vt:lpstr>
      <vt:lpstr>微软雅黑</vt:lpstr>
      <vt:lpstr>Arial Unicode MS</vt:lpstr>
      <vt:lpstr>Helvetica</vt:lpstr>
      <vt:lpstr>Helvetica Light</vt:lpstr>
      <vt:lpstr>Helvetica Neue</vt:lpstr>
      <vt:lpstr>Sweetie</vt:lpstr>
      <vt:lpstr>Retro Cute Light</vt:lpstr>
      <vt:lpstr>White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CMF设计军团</cp:lastModifiedBy>
  <cp:revision>81</cp:revision>
  <dcterms:created xsi:type="dcterms:W3CDTF">2020-03-05T07:40:00Z</dcterms:created>
  <dcterms:modified xsi:type="dcterms:W3CDTF">2025-12-31T08:33:48Z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ICV">
    <vt:lpwstr>AFAA349B4AEF4E0BB718DB07B92F3BF3</vt:lpwstr>
  </property>
</Properties>
</file>